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0" r:id="rId1"/>
  </p:sldMasterIdLst>
  <p:notesMasterIdLst>
    <p:notesMasterId r:id="rId2"/>
  </p:notesMasterIdLst>
  <p:sldIdLst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zong hua" initials="zh" lastIdx="1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95" autoAdjust="0"/>
    <p:restoredTop sz="76434" autoAdjust="0"/>
  </p:normalViewPr>
  <p:slideViewPr>
    <p:cSldViewPr snapToGrid="0">
      <p:cViewPr varScale="1">
        <p:scale>
          <a:sx n="83" d="100"/>
          <a:sy n="83" d="100"/>
        </p:scale>
        <p:origin x="614" y="8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30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tableStyles" Target="tableStyle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commentAuthors" Target="commentAuthors.xml"/><Relationship Id="rId3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5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8303142-6455-4004-BFA4-5C7A00C97AB2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5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6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6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6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DA1BB982-9C4F-45BE-B49E-FBBB8C909D7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59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5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6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7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7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8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9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9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20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0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70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21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0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dirty="0" lang="zh-CN"/>
          </a:p>
        </p:txBody>
      </p:sp>
      <p:sp>
        <p:nvSpPr>
          <p:cNvPr id="10486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1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3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3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zh-CN" dirty="0" lang="en-US"/>
          </a:p>
        </p:txBody>
      </p:sp>
      <p:sp>
        <p:nvSpPr>
          <p:cNvPr id="104864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4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DA1BB982-9C4F-45BE-B49E-FBBB8C909D7B}" type="slidenum">
              <a:rPr altLang="en-US" lang="zh-CN" smtClean="0"/>
              <a:t>12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28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1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7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68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68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3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3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3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38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39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4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4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4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4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4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4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4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4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60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52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5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5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5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2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723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</a:p>
        </p:txBody>
      </p:sp>
      <p:sp>
        <p:nvSpPr>
          <p:cNvPr id="104872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72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B45EC-0598-4F9A-807D-88D28C02B780}" type="datetimeFigureOut">
              <a:rPr altLang="en-US" lang="zh-CN" smtClean="0"/>
              <a:t>2018/9/21</a:t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46FFF-17B6-46AC-95FA-4963C8FC193B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39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838200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52" name="Picture 41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587" name="标题 1"/>
          <p:cNvSpPr>
            <a:spLocks noGrp="1"/>
          </p:cNvSpPr>
          <p:nvPr>
            <p:ph type="ctrTitle"/>
          </p:nvPr>
        </p:nvSpPr>
        <p:spPr>
          <a:xfrm>
            <a:off x="1782316" y="1560945"/>
            <a:ext cx="8627368" cy="1796618"/>
          </a:xfrm>
        </p:spPr>
        <p:txBody>
          <a:bodyPr anchor="b" bIns="45720" lIns="91440" rIns="91440" rtlCol="0" tIns="45720" vert="horz">
            <a:normAutofit/>
          </a:bodyPr>
          <a:p>
            <a:r>
              <a:rPr altLang="en-US" dirty="0" kern="1200" lang="zh-CN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异构深度学习计算系统</a:t>
            </a:r>
          </a:p>
        </p:txBody>
      </p:sp>
      <p:sp>
        <p:nvSpPr>
          <p:cNvPr id="1048588" name="副标题 2"/>
          <p:cNvSpPr>
            <a:spLocks noGrp="1"/>
          </p:cNvSpPr>
          <p:nvPr>
            <p:ph type="subTitle" idx="1"/>
          </p:nvPr>
        </p:nvSpPr>
        <p:spPr>
          <a:xfrm>
            <a:off x="2725657" y="3930194"/>
            <a:ext cx="6740685" cy="1777879"/>
          </a:xfrm>
        </p:spPr>
        <p:txBody>
          <a:bodyPr bIns="45720" lIns="91440" rIns="91440" rtlCol="0" tIns="45720" vert="horz">
            <a:normAutofit/>
          </a:bodyPr>
          <a:p>
            <a:pPr indent="-228600">
              <a:buFont typeface="Arial" panose="020B0604020202020204" pitchFamily="34" charset="0"/>
              <a:buChar char="•"/>
            </a:pPr>
            <a:r>
              <a:rPr altLang="en-US" dirty="0" lang="zh-CN">
                <a:solidFill>
                  <a:srgbClr val="FFFFFF"/>
                </a:solidFill>
              </a:rPr>
              <a:t>南京航空航空大学</a:t>
            </a:r>
            <a:r>
              <a:rPr altLang="zh-CN" dirty="0" lang="en-US">
                <a:solidFill>
                  <a:srgbClr val="FFFFFF"/>
                </a:solidFill>
              </a:rPr>
              <a:t>1</a:t>
            </a:r>
            <a:r>
              <a:rPr altLang="en-US" dirty="0" lang="zh-CN">
                <a:solidFill>
                  <a:srgbClr val="FFFFFF"/>
                </a:solidFill>
              </a:rPr>
              <a:t>队</a:t>
            </a:r>
            <a:endParaRPr altLang="zh-CN" dirty="0" lang="en-US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altLang="en-US" dirty="0" lang="zh-CN">
                <a:solidFill>
                  <a:srgbClr val="FFFFFF"/>
                </a:solidFill>
              </a:rPr>
              <a:t>指导教师：冯爱民、李博涵</a:t>
            </a:r>
            <a:endParaRPr altLang="zh-CN" dirty="0" lang="en-US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altLang="en-US" dirty="0" lang="zh-CN">
                <a:solidFill>
                  <a:srgbClr val="FFFFFF"/>
                </a:solidFill>
              </a:rPr>
              <a:t>队员：余浩岳、宗华、孙峰、李悦欣</a:t>
            </a:r>
            <a:endParaRPr altLang="zh-CN" dirty="0" lang="en-US">
              <a:solidFill>
                <a:srgbClr val="FFFFFF"/>
              </a:solidFill>
            </a:endParaRPr>
          </a:p>
        </p:txBody>
      </p:sp>
      <p:pic>
        <p:nvPicPr>
          <p:cNvPr id="2097153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174987" y="-73890"/>
            <a:ext cx="1852032" cy="2458096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Rectangle 25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75488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37" name="标题 1"/>
          <p:cNvSpPr>
            <a:spLocks noGrp="1"/>
          </p:cNvSpPr>
          <p:nvPr>
            <p:ph type="ctrTitle"/>
          </p:nvPr>
        </p:nvSpPr>
        <p:spPr>
          <a:xfrm>
            <a:off x="3043403" y="1840463"/>
            <a:ext cx="6105194" cy="2031055"/>
          </a:xfrm>
        </p:spPr>
        <p:txBody>
          <a:bodyPr>
            <a:normAutofit/>
          </a:bodyPr>
          <a:p>
            <a:r>
              <a:rPr altLang="en-US" dirty="0" lang="zh-CN">
                <a:solidFill>
                  <a:srgbClr val="FFFFFF"/>
                </a:solidFill>
              </a:rPr>
              <a:t>加速器设计</a:t>
            </a:r>
          </a:p>
        </p:txBody>
      </p:sp>
      <p:pic>
        <p:nvPicPr>
          <p:cNvPr id="2097161" name="Picture 27" descr="图片包含 轮廓  已生成极高可信度的说明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标题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938255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设计概述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设计意图</a:t>
            </a:r>
          </a:p>
        </p:txBody>
      </p:sp>
      <p:sp>
        <p:nvSpPr>
          <p:cNvPr id="1048639" name="副标题 2"/>
          <p:cNvSpPr>
            <a:spLocks noGrp="1"/>
          </p:cNvSpPr>
          <p:nvPr>
            <p:ph type="subTitle" idx="1"/>
          </p:nvPr>
        </p:nvSpPr>
        <p:spPr>
          <a:xfrm>
            <a:off x="0" y="1292946"/>
            <a:ext cx="5095875" cy="4682981"/>
          </a:xfrm>
        </p:spPr>
        <p:txBody>
          <a:bodyPr>
            <a:normAutofit/>
          </a:bodyPr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卷积神经网络在自动驾驶，人脸识别等领域应用广泛，尤其是在实时性要求较高的应用场景下，实时计算能力显得十分重要。</a:t>
            </a:r>
          </a:p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zh-CN" dirty="0" sz="2000" lang="en-US"/>
              <a:t>CPU</a:t>
            </a:r>
            <a:r>
              <a:rPr altLang="en-US" dirty="0" sz="2000" lang="zh-CN"/>
              <a:t>在面对以卷积和矩阵乘法为主的卷积神经网络应用时表现十分低效</a:t>
            </a:r>
          </a:p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通过</a:t>
            </a:r>
            <a:r>
              <a:rPr altLang="zh-CN" dirty="0" sz="2000" lang="en-US"/>
              <a:t>FPGA</a:t>
            </a:r>
            <a:r>
              <a:rPr altLang="en-US" dirty="0" sz="2000" lang="zh-CN"/>
              <a:t>设计卷积神经网络加速器，满足卷积神经网络应用实时预测的计算</a:t>
            </a:r>
            <a:endParaRPr altLang="zh-CN" dirty="0" sz="2000" lang="en-US"/>
          </a:p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通过</a:t>
            </a:r>
            <a:r>
              <a:rPr altLang="zh-CN" dirty="0" sz="2000" lang="en-US"/>
              <a:t>FPGA</a:t>
            </a:r>
            <a:r>
              <a:rPr altLang="en-US" dirty="0" sz="2000" lang="zh-CN"/>
              <a:t>设计卷积神经网络流水线加速器，进一步解放</a:t>
            </a:r>
            <a:r>
              <a:rPr altLang="zh-CN" dirty="0" sz="2000" lang="en-US"/>
              <a:t>CPU</a:t>
            </a:r>
            <a:endParaRPr altLang="en-US" dirty="0" sz="2000" lang="zh-CN"/>
          </a:p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zh-CN" dirty="0" sz="2000" lang="en-US"/>
              <a:t>MIPS</a:t>
            </a:r>
            <a:r>
              <a:rPr altLang="en-US" dirty="0" sz="2000" lang="zh-CN"/>
              <a:t>核作为控制器，主要进行计算过程控制和数据搬移控制工作</a:t>
            </a:r>
          </a:p>
          <a:p>
            <a:pPr algn="l" indent="-342900" marL="342900">
              <a:buFont typeface="Wingdings" panose="05000000000000000000" pitchFamily="2" charset="2"/>
              <a:buChar char="l"/>
            </a:pPr>
            <a:r>
              <a:rPr altLang="en-US" b="1" dirty="0" sz="2000" lang="zh-CN"/>
              <a:t>目标</a:t>
            </a:r>
            <a:r>
              <a:rPr altLang="en-US" dirty="0" sz="2000" lang="zh-CN"/>
              <a:t>：面向物端数据实时处理的轻量级深度学习计算系统</a:t>
            </a:r>
          </a:p>
        </p:txBody>
      </p:sp>
      <p:pic>
        <p:nvPicPr>
          <p:cNvPr id="2097162" name="Picture 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095875" y="1616942"/>
            <a:ext cx="7096125" cy="3948112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标题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90546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计算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一个典型</a:t>
            </a:r>
            <a:r>
              <a:rPr altLang="zh-CN" b="1" dirty="0" sz="4400" lang="en-US">
                <a:solidFill>
                  <a:srgbClr val="0070C0"/>
                </a:solidFill>
              </a:rPr>
              <a:t>CNN</a:t>
            </a:r>
            <a:r>
              <a:rPr altLang="en-US" b="1" dirty="0" sz="4400" lang="zh-CN">
                <a:solidFill>
                  <a:srgbClr val="0070C0"/>
                </a:solidFill>
              </a:rPr>
              <a:t>的结构</a:t>
            </a:r>
          </a:p>
        </p:txBody>
      </p:sp>
      <p:sp>
        <p:nvSpPr>
          <p:cNvPr id="1048644" name="副标题 2"/>
          <p:cNvSpPr>
            <a:spLocks noGrp="1"/>
          </p:cNvSpPr>
          <p:nvPr>
            <p:ph type="subTitle" idx="1"/>
          </p:nvPr>
        </p:nvSpPr>
        <p:spPr>
          <a:xfrm>
            <a:off x="6112649" y="5163406"/>
            <a:ext cx="6079351" cy="575440"/>
          </a:xfrm>
        </p:spPr>
        <p:txBody>
          <a:bodyPr>
            <a:normAutofit/>
          </a:bodyPr>
          <a:p>
            <a:r>
              <a:rPr altLang="en-US" b="1" sz="2800" lang="zh-CN"/>
              <a:t>卷积操作会占用超过</a:t>
            </a:r>
            <a:r>
              <a:rPr altLang="zh-CN" b="1" sz="2800" lang="en-US"/>
              <a:t>90%</a:t>
            </a:r>
            <a:r>
              <a:rPr altLang="en-US" b="1" sz="2800" lang="zh-CN"/>
              <a:t>的时间！</a:t>
            </a:r>
            <a:endParaRPr altLang="en-US" b="1" dirty="0" sz="2800" lang="zh-CN"/>
          </a:p>
        </p:txBody>
      </p:sp>
      <p:pic>
        <p:nvPicPr>
          <p:cNvPr id="2097163" name="Picture 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265" y="3897745"/>
            <a:ext cx="6395889" cy="2960256"/>
          </a:xfrm>
          <a:prstGeom prst="rect"/>
          <a:noFill/>
          <a:ln w="9525">
            <a:noFill/>
            <a:miter lim="800000"/>
            <a:headEnd/>
            <a:tailEnd/>
          </a:ln>
        </p:spPr>
      </p:pic>
      <p:pic>
        <p:nvPicPr>
          <p:cNvPr id="2097164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265" y="1197669"/>
            <a:ext cx="11837990" cy="2625912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06449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计算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卷积计算的特征</a:t>
            </a:r>
          </a:p>
        </p:txBody>
      </p:sp>
      <p:pic>
        <p:nvPicPr>
          <p:cNvPr id="2097165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26833" y="1285858"/>
            <a:ext cx="8556785" cy="4902944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8497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计算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卷积计算阵列设计</a:t>
            </a:r>
          </a:p>
        </p:txBody>
      </p:sp>
      <p:sp>
        <p:nvSpPr>
          <p:cNvPr id="1048653" name="标题 1"/>
          <p:cNvSpPr txBox="1"/>
          <p:nvPr/>
        </p:nvSpPr>
        <p:spPr>
          <a:xfrm>
            <a:off x="761003" y="4942212"/>
            <a:ext cx="2466110" cy="563563"/>
          </a:xfrm>
          <a:prstGeom prst="rect"/>
        </p:spPr>
        <p:txBody>
          <a:bodyPr anchor="b" bIns="45720" lIns="91440" rIns="91440" rtlCol="0" tIns="45720" vert="horz">
            <a:normAutofit lnSpcReduction="10000"/>
          </a:bodyPr>
          <a:lstStyle>
            <a:lvl1pPr algn="ct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indent="-571500" marL="571500">
              <a:buFont typeface="Wingdings" panose="05000000000000000000" pitchFamily="2" charset="2"/>
              <a:buChar char="u"/>
            </a:pPr>
            <a:r>
              <a:rPr altLang="en-US" dirty="0" sz="3200" lang="zh-CN"/>
              <a:t>循环展</a:t>
            </a:r>
            <a:r>
              <a:rPr altLang="en-US" dirty="0" sz="3600" lang="zh-CN"/>
              <a:t>开</a:t>
            </a:r>
            <a:endParaRPr altLang="en-US" dirty="0" sz="3200" lang="zh-CN"/>
          </a:p>
        </p:txBody>
      </p:sp>
      <p:pic>
        <p:nvPicPr>
          <p:cNvPr id="2097166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27168" y="1099264"/>
            <a:ext cx="6768375" cy="5486400"/>
          </a:xfrm>
          <a:prstGeom prst="rect"/>
        </p:spPr>
      </p:pic>
      <p:pic>
        <p:nvPicPr>
          <p:cNvPr id="2097167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96457" y="1269262"/>
            <a:ext cx="5018364" cy="1469090"/>
          </a:xfrm>
          <a:prstGeom prst="rect"/>
        </p:spPr>
      </p:pic>
      <p:pic>
        <p:nvPicPr>
          <p:cNvPr id="2097168" name="图形 10" descr="线箭头: 逆时针弯曲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8976023">
            <a:off x="3639621" y="3002206"/>
            <a:ext cx="914400" cy="914400"/>
          </a:xfrm>
          <a:prstGeom prst="rect"/>
        </p:spPr>
      </p:pic>
      <p:sp>
        <p:nvSpPr>
          <p:cNvPr id="1048654" name="矩形 15"/>
          <p:cNvSpPr/>
          <p:nvPr/>
        </p:nvSpPr>
        <p:spPr>
          <a:xfrm>
            <a:off x="6456219" y="979055"/>
            <a:ext cx="1754909" cy="5726544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5" name="对话气泡: 椭圆形 11"/>
          <p:cNvSpPr/>
          <p:nvPr/>
        </p:nvSpPr>
        <p:spPr>
          <a:xfrm>
            <a:off x="7841719" y="-9236"/>
            <a:ext cx="2673881" cy="1018706"/>
          </a:xfrm>
          <a:prstGeom prst="wedgeEllipseCallout">
            <a:avLst>
              <a:gd name="adj1" fmla="val -27765"/>
              <a:gd name="adj2" fmla="val 794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1600" lang="en-US">
                <a:solidFill>
                  <a:schemeClr val="tx1"/>
                </a:solidFill>
              </a:rPr>
              <a:t>25</a:t>
            </a:r>
            <a:r>
              <a:rPr altLang="en-US" dirty="0" sz="1600" lang="zh-CN">
                <a:solidFill>
                  <a:schemeClr val="tx1"/>
                </a:solidFill>
              </a:rPr>
              <a:t>个并行乘法单元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 animBg="1"/>
      <p:bldP spid="1048654" grpId="1" animBg="1"/>
      <p:bldP spid="1048655" grpId="0" animBg="1"/>
      <p:bldP spid="104865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06449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计算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卷积计算阵列设计</a:t>
            </a:r>
            <a:endParaRPr altLang="en-US" b="1" dirty="0" sz="4800" lang="zh-CN">
              <a:solidFill>
                <a:srgbClr val="0070C0"/>
              </a:solidFill>
            </a:endParaRPr>
          </a:p>
        </p:txBody>
      </p:sp>
      <p:sp>
        <p:nvSpPr>
          <p:cNvPr id="1048660" name="标题 1"/>
          <p:cNvSpPr txBox="1"/>
          <p:nvPr/>
        </p:nvSpPr>
        <p:spPr>
          <a:xfrm>
            <a:off x="591124" y="3631612"/>
            <a:ext cx="2872511" cy="524236"/>
          </a:xfrm>
          <a:prstGeom prst="rect"/>
        </p:spPr>
        <p:txBody>
          <a:bodyPr anchor="b" bIns="45720" lIns="91440" rIns="91440" rtlCol="0" tIns="45720" vert="horz">
            <a:normAutofit lnSpcReduction="10000"/>
          </a:bodyPr>
          <a:lstStyle>
            <a:lvl1pPr algn="ct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indent="-571500" marL="571500">
              <a:buFont typeface="Wingdings" panose="05000000000000000000" pitchFamily="2" charset="2"/>
              <a:buChar char="u"/>
            </a:pPr>
            <a:r>
              <a:rPr altLang="en-US" dirty="0" sz="3200" lang="zh-CN"/>
              <a:t>循环流水线</a:t>
            </a:r>
          </a:p>
        </p:txBody>
      </p:sp>
      <p:pic>
        <p:nvPicPr>
          <p:cNvPr id="2097169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149926" y="1348510"/>
            <a:ext cx="7120376" cy="5130800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标题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90546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计算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流水线加速器设计</a:t>
            </a:r>
          </a:p>
        </p:txBody>
      </p:sp>
      <p:pic>
        <p:nvPicPr>
          <p:cNvPr id="2097170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087422" y="1276632"/>
            <a:ext cx="8022072" cy="5394512"/>
          </a:xfrm>
          <a:prstGeom prst="rect"/>
        </p:spPr>
      </p:pic>
      <p:sp>
        <p:nvSpPr>
          <p:cNvPr id="1048665" name="矩形 10"/>
          <p:cNvSpPr/>
          <p:nvPr/>
        </p:nvSpPr>
        <p:spPr>
          <a:xfrm>
            <a:off x="3020290" y="2937163"/>
            <a:ext cx="6585527" cy="185651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66" name="对话气泡: 椭圆形 6"/>
          <p:cNvSpPr/>
          <p:nvPr/>
        </p:nvSpPr>
        <p:spPr>
          <a:xfrm rot="20535099">
            <a:off x="69635" y="1275885"/>
            <a:ext cx="1983652" cy="766583"/>
          </a:xfrm>
          <a:prstGeom prst="wedgeEllipseCallout">
            <a:avLst>
              <a:gd name="adj1" fmla="val 32036"/>
              <a:gd name="adj2" fmla="val 956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dirty="0" sz="2800" lang="zh-CN">
                <a:solidFill>
                  <a:schemeClr val="tx1"/>
                </a:solidFill>
              </a:rPr>
              <a:t>可配置</a:t>
            </a:r>
          </a:p>
        </p:txBody>
      </p:sp>
      <p:sp>
        <p:nvSpPr>
          <p:cNvPr id="1048667" name="对话气泡: 椭圆形 7"/>
          <p:cNvSpPr/>
          <p:nvPr/>
        </p:nvSpPr>
        <p:spPr>
          <a:xfrm rot="20535099">
            <a:off x="-67478" y="4506493"/>
            <a:ext cx="2082707" cy="766583"/>
          </a:xfrm>
          <a:prstGeom prst="wedgeEllipseCallout">
            <a:avLst>
              <a:gd name="adj1" fmla="val 32036"/>
              <a:gd name="adj2" fmla="val 956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b="1" dirty="0" sz="2000" lang="en-US" err="1">
                <a:solidFill>
                  <a:schemeClr val="tx1"/>
                </a:solidFill>
              </a:rPr>
              <a:t>axi</a:t>
            </a:r>
            <a:r>
              <a:rPr altLang="zh-CN" b="1" dirty="0" sz="2000" lang="en-US">
                <a:solidFill>
                  <a:schemeClr val="tx1"/>
                </a:solidFill>
              </a:rPr>
              <a:t>-stream</a:t>
            </a:r>
            <a:endParaRPr altLang="en-US" b="1" dirty="0" sz="1600" 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 animBg="1"/>
      <p:bldP spid="1048665" grpId="1" animBg="1"/>
      <p:bldP spid="1048666" grpId="0" animBg="1"/>
      <p:bldP spid="1048666" grpId="1" animBg="1"/>
      <p:bldP spid="1048667" grpId="0" animBg="1"/>
      <p:bldP spid="104866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8497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访存</a:t>
            </a:r>
            <a:r>
              <a:rPr altLang="zh-CN" b="1" dirty="0" sz="4400" lang="en-US">
                <a:solidFill>
                  <a:srgbClr val="0070C0"/>
                </a:solidFill>
              </a:rPr>
              <a:t>-DMA</a:t>
            </a:r>
            <a:r>
              <a:rPr altLang="en-US" b="1" dirty="0" sz="4400" lang="zh-CN">
                <a:solidFill>
                  <a:srgbClr val="0070C0"/>
                </a:solidFill>
              </a:rPr>
              <a:t>设计</a:t>
            </a:r>
          </a:p>
        </p:txBody>
      </p:sp>
      <p:pic>
        <p:nvPicPr>
          <p:cNvPr id="2097171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87129" y="1275052"/>
            <a:ext cx="9633527" cy="5303421"/>
          </a:xfrm>
          <a:prstGeom prst="rect"/>
        </p:spPr>
      </p:pic>
      <p:sp>
        <p:nvSpPr>
          <p:cNvPr id="1048672" name="矩形 6"/>
          <p:cNvSpPr/>
          <p:nvPr/>
        </p:nvSpPr>
        <p:spPr>
          <a:xfrm>
            <a:off x="8026401" y="3357562"/>
            <a:ext cx="1320799" cy="503237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73" name="对话气泡: 椭圆形 8"/>
          <p:cNvSpPr/>
          <p:nvPr/>
        </p:nvSpPr>
        <p:spPr>
          <a:xfrm>
            <a:off x="7789262" y="1933016"/>
            <a:ext cx="1983652" cy="766583"/>
          </a:xfrm>
          <a:prstGeom prst="wedgeEllipseCallout">
            <a:avLst>
              <a:gd name="adj1" fmla="val -13438"/>
              <a:gd name="adj2" fmla="val 1004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2000" lang="en-US" err="1">
                <a:solidFill>
                  <a:schemeClr val="tx1"/>
                </a:solidFill>
              </a:rPr>
              <a:t>axi</a:t>
            </a:r>
            <a:r>
              <a:rPr altLang="zh-CN" dirty="0" sz="2000" lang="en-US">
                <a:solidFill>
                  <a:schemeClr val="tx1"/>
                </a:solidFill>
              </a:rPr>
              <a:t> stream</a:t>
            </a:r>
            <a:endParaRPr altLang="en-US" dirty="0" sz="1600" lang="zh-CN">
              <a:solidFill>
                <a:schemeClr val="tx1"/>
              </a:solidFill>
            </a:endParaRPr>
          </a:p>
        </p:txBody>
      </p:sp>
      <p:sp>
        <p:nvSpPr>
          <p:cNvPr id="1048674" name="矩形 11"/>
          <p:cNvSpPr/>
          <p:nvPr/>
        </p:nvSpPr>
        <p:spPr>
          <a:xfrm>
            <a:off x="2905761" y="3413047"/>
            <a:ext cx="3547184" cy="937973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75" name="对话气泡: 椭圆形 12"/>
          <p:cNvSpPr/>
          <p:nvPr/>
        </p:nvSpPr>
        <p:spPr>
          <a:xfrm>
            <a:off x="4588862" y="1965914"/>
            <a:ext cx="1983652" cy="766583"/>
          </a:xfrm>
          <a:prstGeom prst="wedgeEllipseCallout">
            <a:avLst>
              <a:gd name="adj1" fmla="val -13438"/>
              <a:gd name="adj2" fmla="val 1004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zh-CN" dirty="0" sz="2000" lang="en-US" err="1">
                <a:solidFill>
                  <a:schemeClr val="tx1"/>
                </a:solidFill>
              </a:rPr>
              <a:t>axi</a:t>
            </a:r>
            <a:r>
              <a:rPr altLang="zh-CN" dirty="0" sz="2000" lang="en-US">
                <a:solidFill>
                  <a:schemeClr val="tx1"/>
                </a:solidFill>
              </a:rPr>
              <a:t> burst</a:t>
            </a:r>
            <a:endParaRPr altLang="en-US" dirty="0" sz="1600" lang="zh-C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5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33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2" grpId="0" animBg="1"/>
      <p:bldP spid="1048672" grpId="1" animBg="1"/>
      <p:bldP spid="1048673" grpId="0" animBg="1"/>
      <p:bldP spid="1048673" grpId="1" animBg="1"/>
      <p:bldP spid="1048674" grpId="0" animBg="1"/>
      <p:bldP spid="1048674" grpId="1" animBg="1"/>
      <p:bldP spid="1048675" grpId="0" animBg="1"/>
      <p:bldP spid="104867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标题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66692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访存</a:t>
            </a:r>
            <a:r>
              <a:rPr altLang="zh-CN" b="1" dirty="0" sz="4400" lang="en-US">
                <a:solidFill>
                  <a:srgbClr val="0070C0"/>
                </a:solidFill>
              </a:rPr>
              <a:t>-Quantization</a:t>
            </a:r>
            <a:r>
              <a:rPr altLang="en-US" b="1" dirty="0" sz="4400" lang="zh-CN">
                <a:solidFill>
                  <a:srgbClr val="0070C0"/>
                </a:solidFill>
              </a:rPr>
              <a:t>（量化）</a:t>
            </a:r>
          </a:p>
        </p:txBody>
      </p:sp>
      <p:pic>
        <p:nvPicPr>
          <p:cNvPr id="209717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01718" y="1166750"/>
            <a:ext cx="3491508" cy="3120308"/>
          </a:xfrm>
          <a:prstGeom prst="rect"/>
        </p:spPr>
      </p:pic>
      <p:pic>
        <p:nvPicPr>
          <p:cNvPr id="2097173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31014" y="4369519"/>
            <a:ext cx="5155380" cy="2427521"/>
          </a:xfrm>
          <a:prstGeom prst="rect"/>
        </p:spPr>
      </p:pic>
      <p:sp>
        <p:nvSpPr>
          <p:cNvPr id="1048680" name="标题 1"/>
          <p:cNvSpPr txBox="1"/>
          <p:nvPr/>
        </p:nvSpPr>
        <p:spPr>
          <a:xfrm>
            <a:off x="6096000" y="5289837"/>
            <a:ext cx="3343564" cy="1166381"/>
          </a:xfrm>
          <a:prstGeom prst="rect"/>
        </p:spPr>
        <p:txBody>
          <a:bodyPr anchor="b" bIns="45720" lIns="91440" rIns="91440" rtlCol="0" tIns="45720" vert="horz">
            <a:normAutofit fontScale="81250" lnSpcReduction="20000"/>
          </a:bodyPr>
          <a:lstStyle>
            <a:lvl1pPr algn="ctr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indent="-571500" marL="571500">
              <a:buFont typeface="Wingdings" panose="05000000000000000000" pitchFamily="2" charset="2"/>
              <a:buChar char="u"/>
            </a:pPr>
            <a:r>
              <a:rPr altLang="en-US" dirty="0" sz="3200" lang="zh-CN"/>
              <a:t>参数量化</a:t>
            </a:r>
            <a:endParaRPr altLang="zh-CN" dirty="0" sz="3200" lang="en-US"/>
          </a:p>
          <a:p>
            <a:pPr algn="l"/>
            <a:endParaRPr altLang="zh-CN" dirty="0" sz="3200" lang="en-US"/>
          </a:p>
          <a:p>
            <a:pPr algn="l" indent="-571500" marL="571500">
              <a:buFont typeface="Wingdings" panose="05000000000000000000" pitchFamily="2" charset="2"/>
              <a:buChar char="u"/>
            </a:pPr>
            <a:r>
              <a:rPr altLang="en-US" dirty="0" sz="3200" lang="zh-CN"/>
              <a:t>激活函数量化</a:t>
            </a:r>
          </a:p>
        </p:txBody>
      </p:sp>
      <p:pic>
        <p:nvPicPr>
          <p:cNvPr id="2097174" name="Picture 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5129848" y="1083166"/>
            <a:ext cx="7046912" cy="3929062"/>
          </a:xfrm>
          <a:prstGeom prst="rect"/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Rectangle 65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75488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85" name="标题 1"/>
          <p:cNvSpPr>
            <a:spLocks noGrp="1"/>
          </p:cNvSpPr>
          <p:nvPr>
            <p:ph type="ctrTitle"/>
          </p:nvPr>
        </p:nvSpPr>
        <p:spPr>
          <a:xfrm>
            <a:off x="3043403" y="1766572"/>
            <a:ext cx="6105194" cy="2031055"/>
          </a:xfrm>
        </p:spPr>
        <p:txBody>
          <a:bodyPr>
            <a:normAutofit/>
          </a:bodyPr>
          <a:p>
            <a:r>
              <a:rPr altLang="zh-CN" dirty="0" lang="en-US">
                <a:solidFill>
                  <a:srgbClr val="FFFFFF"/>
                </a:solidFill>
              </a:rPr>
              <a:t>benchmark</a:t>
            </a:r>
            <a:endParaRPr altLang="en-US" dirty="0" lang="zh-CN">
              <a:solidFill>
                <a:srgbClr val="FFFFFF"/>
              </a:solidFill>
            </a:endParaRPr>
          </a:p>
        </p:txBody>
      </p:sp>
      <p:pic>
        <p:nvPicPr>
          <p:cNvPr id="2097175" name="Picture 67" descr="图片包含 轮廓  已生成极高可信度的说明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标题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882595"/>
          </a:xfrm>
        </p:spPr>
        <p:txBody>
          <a:bodyPr>
            <a:normAutofit/>
          </a:bodyPr>
          <a:p>
            <a:pPr algn="l"/>
            <a:r>
              <a:rPr altLang="zh-CN" b="1" dirty="0" sz="4400" lang="en-US">
                <a:solidFill>
                  <a:srgbClr val="0070C0"/>
                </a:solidFill>
              </a:rPr>
              <a:t>SOC</a:t>
            </a:r>
            <a:r>
              <a:rPr altLang="en-US" b="1" dirty="0" sz="4400" lang="zh-CN">
                <a:solidFill>
                  <a:srgbClr val="0070C0"/>
                </a:solidFill>
              </a:rPr>
              <a:t>设计</a:t>
            </a:r>
            <a:r>
              <a:rPr altLang="zh-CN" b="1" dirty="0" sz="4400" lang="en-US">
                <a:solidFill>
                  <a:srgbClr val="0070C0"/>
                </a:solidFill>
              </a:rPr>
              <a:t>-</a:t>
            </a:r>
            <a:r>
              <a:rPr altLang="en-US" b="1" dirty="0" sz="4400" lang="zh-CN">
                <a:solidFill>
                  <a:srgbClr val="0070C0"/>
                </a:solidFill>
              </a:rPr>
              <a:t>整体架构</a:t>
            </a:r>
          </a:p>
        </p:txBody>
      </p:sp>
      <p:pic>
        <p:nvPicPr>
          <p:cNvPr id="2097154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67126" y="1283856"/>
            <a:ext cx="7657748" cy="5332976"/>
          </a:xfrm>
          <a:prstGeom prst="rect"/>
        </p:spPr>
      </p:pic>
      <p:sp>
        <p:nvSpPr>
          <p:cNvPr id="1048590" name="矩形 6"/>
          <p:cNvSpPr/>
          <p:nvPr/>
        </p:nvSpPr>
        <p:spPr>
          <a:xfrm>
            <a:off x="3426691" y="1145309"/>
            <a:ext cx="1754909" cy="1136074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1" name="矩形 7"/>
          <p:cNvSpPr/>
          <p:nvPr/>
        </p:nvSpPr>
        <p:spPr>
          <a:xfrm>
            <a:off x="6026728" y="3135745"/>
            <a:ext cx="4096327" cy="3237345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2" name="矩形 8"/>
          <p:cNvSpPr/>
          <p:nvPr/>
        </p:nvSpPr>
        <p:spPr>
          <a:xfrm>
            <a:off x="2068945" y="2860963"/>
            <a:ext cx="3112655" cy="3894416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2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0" grpId="0" animBg="1"/>
      <p:bldP spid="1048590" grpId="1" animBg="1"/>
      <p:bldP spid="1048591" grpId="0" animBg="1"/>
      <p:bldP spid="1048591" grpId="1" animBg="1"/>
      <p:bldP spid="1048592" grpId="0" animBg="1"/>
      <p:bldP spid="104859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71418"/>
          </a:xfrm>
        </p:spPr>
        <p:txBody>
          <a:bodyPr>
            <a:normAutofit/>
          </a:bodyPr>
          <a:p>
            <a:r>
              <a:rPr altLang="en-US" b="1" dirty="0" lang="zh-CN">
                <a:solidFill>
                  <a:srgbClr val="0070C0"/>
                </a:solidFill>
              </a:rPr>
              <a:t>实验说明</a:t>
            </a:r>
          </a:p>
        </p:txBody>
      </p:sp>
      <p:sp>
        <p:nvSpPr>
          <p:cNvPr id="1048692" name="内容占位符 2"/>
          <p:cNvSpPr>
            <a:spLocks noGrp="1"/>
          </p:cNvSpPr>
          <p:nvPr>
            <p:ph idx="1"/>
          </p:nvPr>
        </p:nvSpPr>
        <p:spPr>
          <a:xfrm>
            <a:off x="0" y="1293090"/>
            <a:ext cx="6096000" cy="4883873"/>
          </a:xfrm>
        </p:spPr>
        <p:txBody>
          <a:bodyPr>
            <a:normAutofit/>
          </a:bodyPr>
          <a:p>
            <a:pPr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altLang="en-US" b="1" dirty="0" lang="zh-CN"/>
              <a:t>实验设计：</a:t>
            </a:r>
            <a:endParaRPr altLang="zh-CN" b="1" dirty="0" sz="2000" lang="en-US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altLang="en-US" b="1" dirty="0" sz="2000" lang="zh-CN"/>
              <a:t>采用</a:t>
            </a:r>
            <a:r>
              <a:rPr altLang="zh-CN" b="1" dirty="0" sz="2000" lang="en-US"/>
              <a:t>CNN </a:t>
            </a:r>
            <a:r>
              <a:rPr altLang="zh-CN" b="1" dirty="0" sz="2000" lang="en-US" err="1"/>
              <a:t>Lenet</a:t>
            </a:r>
            <a:r>
              <a:rPr altLang="zh-CN" b="1" dirty="0" sz="2000" lang="en-US"/>
              <a:t>-5</a:t>
            </a:r>
            <a:r>
              <a:rPr altLang="en-US" b="1" dirty="0" sz="2000" lang="zh-CN"/>
              <a:t>网络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zh-CN" b="1" dirty="0" sz="2000" lang="en-US"/>
              <a:t>CNN</a:t>
            </a:r>
            <a:r>
              <a:rPr altLang="en-US" b="1" dirty="0" sz="2000" lang="zh-CN"/>
              <a:t>模型通过</a:t>
            </a:r>
            <a:r>
              <a:rPr altLang="zh-CN" b="1" dirty="0" sz="2000" lang="en-US" err="1"/>
              <a:t>tensorflow</a:t>
            </a:r>
            <a:r>
              <a:rPr altLang="en-US" b="1" dirty="0" sz="2000" lang="zh-CN"/>
              <a:t>训练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en-US" b="1" dirty="0" sz="2000" lang="zh-CN"/>
              <a:t>通过</a:t>
            </a:r>
            <a:r>
              <a:rPr altLang="zh-CN" b="1" dirty="0" sz="2000" lang="en-US"/>
              <a:t>C</a:t>
            </a:r>
            <a:r>
              <a:rPr altLang="en-US" b="1" dirty="0" sz="2000" lang="zh-CN"/>
              <a:t>代码实现了网络的预测过程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zh-CN" b="1" dirty="0" sz="2000" lang="en-US" err="1"/>
              <a:t>conv1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act1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pool1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conv2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act2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pool2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conv3</a:t>
            </a:r>
            <a:r>
              <a:rPr altLang="en-US" b="1" dirty="0" sz="2000" lang="zh-CN"/>
              <a:t>、</a:t>
            </a:r>
            <a:r>
              <a:rPr altLang="zh-CN" b="1" dirty="0" sz="2000" lang="en-US" err="1"/>
              <a:t>act3</a:t>
            </a:r>
            <a:r>
              <a:rPr altLang="en-US" b="1" dirty="0" sz="2000" lang="zh-CN"/>
              <a:t>在加速器完成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zh-CN" b="1" dirty="0" sz="2000" lang="en-US"/>
              <a:t>full connect</a:t>
            </a:r>
            <a:r>
              <a:rPr altLang="en-US" b="1" dirty="0" sz="2000" lang="zh-CN"/>
              <a:t>由</a:t>
            </a:r>
            <a:r>
              <a:rPr altLang="zh-CN" b="1" dirty="0" sz="2000" lang="en-US" err="1"/>
              <a:t>cpu</a:t>
            </a:r>
            <a:r>
              <a:rPr altLang="en-US" b="1" dirty="0" sz="2000" lang="zh-CN"/>
              <a:t>完成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en-US" b="1" dirty="0" sz="2000" lang="zh-CN"/>
              <a:t>采用设备和内存统一编址，</a:t>
            </a:r>
            <a:r>
              <a:rPr altLang="zh-CN" b="1" dirty="0" sz="2000" lang="en-US"/>
              <a:t>DMA</a:t>
            </a:r>
            <a:r>
              <a:rPr altLang="en-US" b="1" dirty="0" sz="2000" lang="zh-CN"/>
              <a:t>和加速器的控制通过地址映射端口实现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en-US" b="1" dirty="0" sz="2000" lang="zh-CN"/>
              <a:t>通过串口发送图片数据到板上</a:t>
            </a:r>
            <a:r>
              <a:rPr altLang="zh-CN" b="1" dirty="0" sz="2000" lang="en-US"/>
              <a:t>SOC</a:t>
            </a:r>
          </a:p>
          <a:p>
            <a:pPr lvl="1">
              <a:spcAft>
                <a:spcPts val="600"/>
              </a:spcAft>
            </a:pPr>
            <a:r>
              <a:rPr altLang="en-US" b="1" dirty="0" sz="2000" lang="zh-CN"/>
              <a:t>识别结果通过数码管和</a:t>
            </a:r>
            <a:r>
              <a:rPr altLang="zh-CN" b="1" dirty="0" sz="2000" lang="en-US"/>
              <a:t>LCD</a:t>
            </a:r>
            <a:r>
              <a:rPr altLang="en-US" b="1" dirty="0" sz="2000" lang="zh-CN"/>
              <a:t>屏显示</a:t>
            </a:r>
            <a:endParaRPr altLang="zh-CN" b="1" dirty="0" sz="2000" lang="en-US"/>
          </a:p>
          <a:p>
            <a:pPr lvl="1">
              <a:spcAft>
                <a:spcPts val="600"/>
              </a:spcAft>
            </a:pPr>
            <a:r>
              <a:rPr altLang="en-US" b="1" dirty="0" sz="2000" lang="zh-CN"/>
              <a:t>通过计数器计算识别过程总周期</a:t>
            </a:r>
            <a:endParaRPr altLang="en-US" b="1" dirty="0" lang="zh-CN"/>
          </a:p>
        </p:txBody>
      </p:sp>
      <p:pic>
        <p:nvPicPr>
          <p:cNvPr id="209717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567056" y="4721557"/>
            <a:ext cx="5430982" cy="1788468"/>
          </a:xfrm>
          <a:prstGeom prst="rect"/>
        </p:spPr>
      </p:pic>
      <p:pic>
        <p:nvPicPr>
          <p:cNvPr id="2097177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560592" y="347975"/>
            <a:ext cx="5417156" cy="4104580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5927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实验结果展示</a:t>
            </a:r>
            <a:r>
              <a:rPr altLang="zh-CN" b="1" dirty="0" sz="4400" lang="en-US">
                <a:solidFill>
                  <a:srgbClr val="0070C0"/>
                </a:solidFill>
              </a:rPr>
              <a:t>-CPU VS. ACC</a:t>
            </a:r>
            <a:endParaRPr altLang="en-US" b="1" dirty="0" sz="4400" lang="zh-CN">
              <a:solidFill>
                <a:srgbClr val="0070C0"/>
              </a:solidFill>
            </a:endParaRPr>
          </a:p>
        </p:txBody>
      </p:sp>
      <p:sp>
        <p:nvSpPr>
          <p:cNvPr id="1048697" name="副标题 2"/>
          <p:cNvSpPr>
            <a:spLocks noGrp="1"/>
          </p:cNvSpPr>
          <p:nvPr>
            <p:ph type="subTitle" idx="1"/>
          </p:nvPr>
        </p:nvSpPr>
        <p:spPr>
          <a:xfrm>
            <a:off x="0" y="1210985"/>
            <a:ext cx="9088341" cy="1655762"/>
          </a:xfrm>
        </p:spPr>
        <p:txBody>
          <a:bodyPr/>
          <a:p>
            <a:pPr indent="-342900" marL="342900">
              <a:buFont typeface="Wingdings" panose="05000000000000000000" pitchFamily="2" charset="2"/>
              <a:buChar char="l"/>
            </a:pPr>
            <a:r>
              <a:rPr altLang="en-US" dirty="0" lang="zh-CN"/>
              <a:t>对比只使用</a:t>
            </a:r>
            <a:r>
              <a:rPr altLang="zh-CN" dirty="0" lang="en-US"/>
              <a:t>MIPS</a:t>
            </a:r>
            <a:r>
              <a:rPr altLang="en-US" dirty="0" lang="zh-CN"/>
              <a:t>核的神经网络和使用流水线加速器的神经网络识别</a:t>
            </a:r>
            <a:r>
              <a:rPr altLang="zh-CN" dirty="0" lang="en-US"/>
              <a:t>100</a:t>
            </a:r>
            <a:r>
              <a:rPr altLang="en-US" dirty="0" lang="zh-CN"/>
              <a:t>张图片需要的时间</a:t>
            </a:r>
          </a:p>
        </p:txBody>
      </p:sp>
      <p:sp>
        <p:nvSpPr>
          <p:cNvPr id="1048698" name="副标题 2"/>
          <p:cNvSpPr txBox="1"/>
          <p:nvPr/>
        </p:nvSpPr>
        <p:spPr>
          <a:xfrm>
            <a:off x="7585340" y="4181180"/>
            <a:ext cx="4606660" cy="1125110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b="1" dirty="0" sz="2800" lang="en-US"/>
              <a:t>ACC</a:t>
            </a:r>
            <a:r>
              <a:rPr altLang="en-US" b="1" dirty="0" sz="2800" lang="zh-CN"/>
              <a:t>是</a:t>
            </a:r>
            <a:r>
              <a:rPr altLang="zh-CN" b="1" dirty="0" sz="2800" lang="en-US"/>
              <a:t>CPU</a:t>
            </a:r>
            <a:r>
              <a:rPr altLang="en-US" b="1" dirty="0" sz="2800" lang="zh-CN"/>
              <a:t>的</a:t>
            </a:r>
            <a:r>
              <a:rPr altLang="zh-CN" b="1" dirty="0" sz="2800" lang="en-US"/>
              <a:t>261.5</a:t>
            </a:r>
            <a:r>
              <a:rPr altLang="en-US" b="1" dirty="0" sz="2800" lang="zh-CN"/>
              <a:t>倍！</a:t>
            </a:r>
          </a:p>
        </p:txBody>
      </p:sp>
      <p:pic>
        <p:nvPicPr>
          <p:cNvPr id="2097178" name="图片 5" descr="图片包含 电子产品, 电路  已生成极高可信度的说明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6207" y="2038867"/>
            <a:ext cx="3401198" cy="3629773"/>
          </a:xfrm>
          <a:prstGeom prst="rect"/>
        </p:spPr>
      </p:pic>
      <p:sp>
        <p:nvSpPr>
          <p:cNvPr id="1048699" name="副标题 2"/>
          <p:cNvSpPr txBox="1"/>
          <p:nvPr/>
        </p:nvSpPr>
        <p:spPr>
          <a:xfrm>
            <a:off x="336207" y="5856736"/>
            <a:ext cx="3427610" cy="1001264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b="1" dirty="0" lang="en-US"/>
              <a:t>1</a:t>
            </a:r>
            <a:r>
              <a:rPr altLang="en-US" b="1" dirty="0" lang="zh-CN"/>
              <a:t>张图片识别周期</a:t>
            </a:r>
            <a:endParaRPr altLang="zh-CN" b="1" dirty="0" lang="en-US"/>
          </a:p>
          <a:p>
            <a:r>
              <a:rPr altLang="zh-CN" b="1" dirty="0" lang="en-US" err="1"/>
              <a:t>0x29DA2E24</a:t>
            </a:r>
            <a:endParaRPr altLang="en-US" b="1" dirty="0" lang="zh-CN"/>
          </a:p>
        </p:txBody>
      </p:sp>
      <p:pic>
        <p:nvPicPr>
          <p:cNvPr id="2097179" name="图片 8" descr="图片包含 电子产品, 电路  已生成极高可信度的说明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855303" y="2038866"/>
            <a:ext cx="3638550" cy="3629773"/>
          </a:xfrm>
          <a:prstGeom prst="rect"/>
        </p:spPr>
      </p:pic>
      <p:sp>
        <p:nvSpPr>
          <p:cNvPr id="1048700" name="副标题 2"/>
          <p:cNvSpPr txBox="1"/>
          <p:nvPr/>
        </p:nvSpPr>
        <p:spPr>
          <a:xfrm>
            <a:off x="3855303" y="5856736"/>
            <a:ext cx="3638550" cy="1001264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ctr" defTabSz="914400" eaLnBrk="1" hangingPunct="1" indent="0" latinLnBrk="0" marL="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 defTabSz="914400" eaLnBrk="1" hangingPunct="1" indent="0" latinLnBrk="0" marL="457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ctr" defTabSz="914400" eaLnBrk="1" hangingPunct="1" indent="0" latinLnBrk="0" marL="914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ctr" defTabSz="914400" eaLnBrk="1" hangingPunct="1" indent="0" latinLnBrk="0" marL="1371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ctr" defTabSz="914400" eaLnBrk="1" hangingPunct="1" indent="0" latinLnBrk="0" marL="1828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ctr" defTabSz="914400" eaLnBrk="1" hangingPunct="1" indent="0" latinLnBrk="0" marL="2286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ctr" defTabSz="914400" eaLnBrk="1" hangingPunct="1" indent="0" latinLnBrk="0" marL="2743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ctr" defTabSz="914400" eaLnBrk="1" hangingPunct="1" indent="0" latinLnBrk="0" marL="3200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ctr" defTabSz="914400" eaLnBrk="1" hangingPunct="1" indent="0" latinLnBrk="0" marL="3657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b="1" dirty="0" lang="en-US"/>
              <a:t>100</a:t>
            </a:r>
            <a:r>
              <a:rPr altLang="en-US" b="1" dirty="0" lang="zh-CN"/>
              <a:t>张图片识别周期</a:t>
            </a:r>
            <a:endParaRPr altLang="zh-CN" b="1" dirty="0" lang="en-US"/>
          </a:p>
          <a:p>
            <a:r>
              <a:rPr altLang="zh-CN" b="1" dirty="0" lang="en-US" err="1"/>
              <a:t>0x100258F0</a:t>
            </a:r>
            <a:r>
              <a:rPr altLang="zh-CN" dirty="0" lang="en-US"/>
              <a:t> </a:t>
            </a:r>
            <a:endParaRPr altLang="en-US" b="1" dirty="0" lang="zh-C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6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Rectangle 6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75488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05" name="标题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1844846"/>
          </a:xfrm>
        </p:spPr>
        <p:txBody>
          <a:bodyPr>
            <a:normAutofit/>
          </a:bodyPr>
          <a:p>
            <a:r>
              <a:rPr altLang="en-US" dirty="0" lang="zh-CN">
                <a:solidFill>
                  <a:srgbClr val="FFFFFF"/>
                </a:solidFill>
              </a:rPr>
              <a:t>未来工作</a:t>
            </a:r>
          </a:p>
        </p:txBody>
      </p:sp>
      <p:pic>
        <p:nvPicPr>
          <p:cNvPr id="2097180" name="Picture 8" descr="图片包含 轮廓  已生成极高可信度的说明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标题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14400"/>
          </a:xfrm>
        </p:spPr>
        <p:txBody>
          <a:bodyPr>
            <a:normAutofit/>
          </a:bodyPr>
          <a:p>
            <a:pPr algn="l"/>
            <a:r>
              <a:rPr altLang="en-US" b="1" dirty="0" sz="4400" lang="zh-CN">
                <a:solidFill>
                  <a:srgbClr val="0070C0"/>
                </a:solidFill>
              </a:rPr>
              <a:t>未来工作</a:t>
            </a:r>
          </a:p>
        </p:txBody>
      </p:sp>
      <p:sp>
        <p:nvSpPr>
          <p:cNvPr id="1048707" name="副标题 2"/>
          <p:cNvSpPr>
            <a:spLocks noGrp="1"/>
          </p:cNvSpPr>
          <p:nvPr>
            <p:ph type="subTitle" idx="1"/>
          </p:nvPr>
        </p:nvSpPr>
        <p:spPr>
          <a:xfrm>
            <a:off x="323352" y="1590358"/>
            <a:ext cx="9814561" cy="4738880"/>
          </a:xfrm>
        </p:spPr>
        <p:txBody>
          <a:bodyPr>
            <a:normAutofit/>
          </a:bodyPr>
          <a:p>
            <a:pPr algn="l" indent="-342900" marL="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altLang="zh-CN" dirty="0" sz="2000" lang="en-US"/>
              <a:t>CPU</a:t>
            </a:r>
            <a:r>
              <a:rPr altLang="en-US" dirty="0" sz="2000" lang="zh-CN"/>
              <a:t>的简化和拓展：减少针对应用的无用指令、增加需要缺少指令</a:t>
            </a:r>
            <a:endParaRPr altLang="zh-CN" dirty="0" sz="2000" lang="en-US"/>
          </a:p>
          <a:p>
            <a:pPr algn="l" indent="-342900" marL="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优化加速器设计：实现多核的并行卷积单元，平均整个流水线的时间</a:t>
            </a:r>
            <a:endParaRPr altLang="zh-CN" dirty="0" sz="2000" lang="en-US"/>
          </a:p>
          <a:p>
            <a:pPr algn="l" indent="-342900" marL="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专用指令集设计：设计针对加速器的指令集</a:t>
            </a:r>
            <a:endParaRPr altLang="zh-CN" dirty="0" sz="2000" lang="en-US"/>
          </a:p>
          <a:p>
            <a:pPr algn="l" indent="-342900" marL="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拓展应用：在此架构上，实现适合不同场景的卷积神经网络模型</a:t>
            </a:r>
            <a:endParaRPr altLang="zh-CN" dirty="0" sz="2000" lang="en-US"/>
          </a:p>
          <a:p>
            <a:pPr algn="l" indent="-342900" marL="34290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丰富外部接口：如</a:t>
            </a:r>
            <a:r>
              <a:rPr altLang="zh-CN" dirty="0" sz="2000" lang="en-US"/>
              <a:t>VGA</a:t>
            </a:r>
            <a:r>
              <a:rPr altLang="en-US" dirty="0" sz="2000" lang="zh-CN"/>
              <a:t>、以太网接口等，往更加成熟的方向发展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标题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8741"/>
          </a:xfrm>
        </p:spPr>
        <p:txBody>
          <a:bodyPr>
            <a:normAutofit/>
          </a:bodyPr>
          <a:p>
            <a:pPr algn="l"/>
            <a:r>
              <a:rPr altLang="zh-CN" b="1" dirty="0" sz="4400" lang="en-US">
                <a:solidFill>
                  <a:srgbClr val="0070C0"/>
                </a:solidFill>
              </a:rPr>
              <a:t>REFERENCES</a:t>
            </a:r>
            <a:endParaRPr altLang="en-US" b="1" dirty="0" sz="4400" lang="zh-CN">
              <a:solidFill>
                <a:srgbClr val="0070C0"/>
              </a:solidFill>
            </a:endParaRPr>
          </a:p>
        </p:txBody>
      </p:sp>
      <p:sp>
        <p:nvSpPr>
          <p:cNvPr id="1048709" name="副标题 2"/>
          <p:cNvSpPr>
            <a:spLocks noGrp="1"/>
          </p:cNvSpPr>
          <p:nvPr>
            <p:ph type="subTitle" idx="1"/>
          </p:nvPr>
        </p:nvSpPr>
        <p:spPr>
          <a:xfrm>
            <a:off x="259742" y="997351"/>
            <a:ext cx="9814561" cy="5860649"/>
          </a:xfrm>
        </p:spPr>
        <p:txBody>
          <a:bodyPr>
            <a:normAutofit/>
          </a:bodyPr>
          <a:p>
            <a:pPr algn="l">
              <a:spcAft>
                <a:spcPts val="1200"/>
              </a:spcAft>
            </a:pPr>
            <a:r>
              <a:rPr altLang="zh-CN" dirty="0" sz="1400" lang="en-US"/>
              <a:t>[1]   J. Cong and B. Xiao. Minimizing computation </a:t>
            </a:r>
            <a:r>
              <a:rPr altLang="zh-CN" dirty="0" sz="1400" lang="en-US" err="1"/>
              <a:t>inconvolutional</a:t>
            </a:r>
            <a:r>
              <a:rPr altLang="zh-CN" dirty="0" sz="1400" lang="en-US"/>
              <a:t> neural networks. </a:t>
            </a:r>
            <a:r>
              <a:rPr altLang="zh-CN" dirty="0" sz="1400" lang="en-US" err="1"/>
              <a:t>InArtificial</a:t>
            </a:r>
            <a:r>
              <a:rPr altLang="zh-CN" dirty="0" sz="1400" lang="en-US"/>
              <a:t> Neural Networks and Machine Learning–ICANN 2014, </a:t>
            </a:r>
            <a:r>
              <a:rPr altLang="zh-CN" dirty="0" sz="1400" lang="en-US" err="1"/>
              <a:t>pages281</a:t>
            </a:r>
            <a:r>
              <a:rPr altLang="zh-CN" dirty="0" sz="1400" lang="en-US"/>
              <a:t>–290. Springer, 2014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[2]   L.-N. </a:t>
            </a:r>
            <a:r>
              <a:rPr altLang="zh-CN" dirty="0" sz="1400" lang="en-US" err="1"/>
              <a:t>Pouchet</a:t>
            </a:r>
            <a:r>
              <a:rPr altLang="zh-CN" dirty="0" sz="1400" lang="en-US"/>
              <a:t>, P. Zhang, P. </a:t>
            </a:r>
            <a:r>
              <a:rPr altLang="zh-CN" dirty="0" sz="1400" lang="en-US" err="1"/>
              <a:t>Sadayappan</a:t>
            </a:r>
            <a:r>
              <a:rPr altLang="zh-CN" dirty="0" sz="1400" lang="en-US"/>
              <a:t>, and J. </a:t>
            </a:r>
            <a:r>
              <a:rPr altLang="zh-CN" dirty="0" sz="1400" lang="en-US" err="1"/>
              <a:t>Cong.Polyhedral</a:t>
            </a:r>
            <a:r>
              <a:rPr altLang="zh-CN" dirty="0" sz="1400" lang="en-US"/>
              <a:t>-based data reuse optimization for </a:t>
            </a:r>
            <a:r>
              <a:rPr altLang="zh-CN" dirty="0" sz="1400" lang="en-US" err="1"/>
              <a:t>configurablecomputing</a:t>
            </a:r>
            <a:r>
              <a:rPr altLang="zh-CN" dirty="0" sz="1400" lang="en-US"/>
              <a:t>. </a:t>
            </a:r>
            <a:r>
              <a:rPr altLang="zh-CN" dirty="0" sz="1400" lang="en-US" err="1"/>
              <a:t>InProceedings</a:t>
            </a:r>
            <a:r>
              <a:rPr altLang="zh-CN" dirty="0" sz="1400" lang="en-US"/>
              <a:t> of the ACM/</a:t>
            </a:r>
            <a:r>
              <a:rPr altLang="zh-CN" dirty="0" sz="1400" lang="en-US" err="1"/>
              <a:t>SIGDA</a:t>
            </a:r>
            <a:r>
              <a:rPr altLang="zh-CN" dirty="0" sz="1400" lang="en-US"/>
              <a:t> International Symposium on Field Programmable </a:t>
            </a:r>
            <a:r>
              <a:rPr altLang="zh-CN" dirty="0" sz="1400" lang="en-US" err="1"/>
              <a:t>GateArrays</a:t>
            </a:r>
            <a:r>
              <a:rPr altLang="zh-CN" dirty="0" sz="1400" lang="en-US"/>
              <a:t>, FPGA ’13, pages 29–38, New York, NY, </a:t>
            </a:r>
            <a:r>
              <a:rPr altLang="zh-CN" dirty="0" sz="1400" lang="en-US" err="1"/>
              <a:t>USA,2013</a:t>
            </a:r>
            <a:r>
              <a:rPr altLang="zh-CN" dirty="0" sz="1400" lang="en-US"/>
              <a:t>. ACM.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[3]  Wu J, Cong L, Wang Y, et al. Quantized Convolutional Neural Networks for Mobile Devices[C]// Computer Vision and Pattern Recognition. IEEE, 2016:4820-4828.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[4]  M. </a:t>
            </a:r>
            <a:r>
              <a:rPr altLang="zh-CN" dirty="0" sz="1400" lang="en-US" err="1"/>
              <a:t>Peemen</a:t>
            </a:r>
            <a:r>
              <a:rPr altLang="zh-CN" dirty="0" sz="1400" lang="en-US"/>
              <a:t>, A. A. </a:t>
            </a:r>
            <a:r>
              <a:rPr altLang="zh-CN" dirty="0" sz="1400" lang="en-US" err="1"/>
              <a:t>Setio</a:t>
            </a:r>
            <a:r>
              <a:rPr altLang="zh-CN" dirty="0" sz="1400" lang="en-US"/>
              <a:t>, B. </a:t>
            </a:r>
            <a:r>
              <a:rPr altLang="zh-CN" dirty="0" sz="1400" lang="en-US" err="1"/>
              <a:t>Mesman</a:t>
            </a:r>
            <a:r>
              <a:rPr altLang="zh-CN" dirty="0" sz="1400" lang="en-US"/>
              <a:t>, and H. </a:t>
            </a:r>
            <a:r>
              <a:rPr altLang="zh-CN" dirty="0" sz="1400" lang="en-US" err="1"/>
              <a:t>Corporaal.Memory</a:t>
            </a:r>
            <a:r>
              <a:rPr altLang="zh-CN" dirty="0" sz="1400" lang="en-US"/>
              <a:t>-centric accelerator design for convolutional </a:t>
            </a:r>
            <a:r>
              <a:rPr altLang="zh-CN" dirty="0" sz="1400" lang="en-US" err="1"/>
              <a:t>neuralnetworks</a:t>
            </a:r>
            <a:r>
              <a:rPr altLang="zh-CN" dirty="0" sz="1400" lang="en-US"/>
              <a:t>. </a:t>
            </a:r>
            <a:r>
              <a:rPr altLang="zh-CN" dirty="0" sz="1400" lang="en-US" err="1"/>
              <a:t>InComputer</a:t>
            </a:r>
            <a:r>
              <a:rPr altLang="zh-CN" dirty="0" sz="1400" lang="en-US"/>
              <a:t> Design (</a:t>
            </a:r>
            <a:r>
              <a:rPr altLang="zh-CN" dirty="0" sz="1400" lang="en-US" err="1"/>
              <a:t>ICCD</a:t>
            </a:r>
            <a:r>
              <a:rPr altLang="zh-CN" dirty="0" sz="1400" lang="en-US"/>
              <a:t>), 2013 IEEE 31st International Conference on, pages 13–19. IEEE, 2013.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[5]  M. </a:t>
            </a:r>
            <a:r>
              <a:rPr altLang="zh-CN" dirty="0" sz="1400" lang="en-US" err="1"/>
              <a:t>Sankaradas</a:t>
            </a:r>
            <a:r>
              <a:rPr altLang="zh-CN" dirty="0" sz="1400" lang="en-US"/>
              <a:t>, V. </a:t>
            </a:r>
            <a:r>
              <a:rPr altLang="zh-CN" dirty="0" sz="1400" lang="en-US" err="1"/>
              <a:t>Jakkula</a:t>
            </a:r>
            <a:r>
              <a:rPr altLang="zh-CN" dirty="0" sz="1400" lang="en-US"/>
              <a:t>, S. </a:t>
            </a:r>
            <a:r>
              <a:rPr altLang="zh-CN" dirty="0" sz="1400" lang="en-US" err="1"/>
              <a:t>Cadambi</a:t>
            </a:r>
            <a:r>
              <a:rPr altLang="zh-CN" dirty="0" sz="1400" lang="en-US"/>
              <a:t>, S. </a:t>
            </a:r>
            <a:r>
              <a:rPr altLang="zh-CN" dirty="0" sz="1400" lang="en-US" err="1"/>
              <a:t>Chakradhar,I</a:t>
            </a:r>
            <a:r>
              <a:rPr altLang="zh-CN" dirty="0" sz="1400" lang="en-US"/>
              <a:t>. </a:t>
            </a:r>
            <a:r>
              <a:rPr altLang="zh-CN" dirty="0" sz="1400" lang="en-US" err="1"/>
              <a:t>Durdanovic</a:t>
            </a:r>
            <a:r>
              <a:rPr altLang="zh-CN" dirty="0" sz="1400" lang="en-US"/>
              <a:t>, E. </a:t>
            </a:r>
            <a:r>
              <a:rPr altLang="zh-CN" dirty="0" sz="1400" lang="en-US" err="1"/>
              <a:t>Cosatto</a:t>
            </a:r>
            <a:r>
              <a:rPr altLang="zh-CN" dirty="0" sz="1400" lang="en-US"/>
              <a:t>, and H. P. Graf. A </a:t>
            </a:r>
            <a:r>
              <a:rPr altLang="zh-CN" dirty="0" sz="1400" lang="en-US" err="1"/>
              <a:t>massivelyparallel</a:t>
            </a:r>
            <a:r>
              <a:rPr altLang="zh-CN" dirty="0" sz="1400" lang="en-US"/>
              <a:t> coprocessor for convolutional neural networks. </a:t>
            </a:r>
            <a:r>
              <a:rPr altLang="zh-CN" dirty="0" sz="1400" lang="en-US" err="1"/>
              <a:t>IApplication</a:t>
            </a:r>
            <a:r>
              <a:rPr altLang="zh-CN" dirty="0" sz="1400" lang="en-US"/>
              <a:t>-specific Systems, Architectures and </a:t>
            </a:r>
            <a:r>
              <a:rPr altLang="zh-CN" dirty="0" sz="1400" lang="en-US" err="1"/>
              <a:t>Processors,2009</a:t>
            </a:r>
            <a:r>
              <a:rPr altLang="zh-CN" dirty="0" sz="1400" lang="en-US"/>
              <a:t>. ASAP 2009. 20th IEEE International </a:t>
            </a:r>
            <a:r>
              <a:rPr altLang="zh-CN" dirty="0" sz="1400" lang="en-US" err="1"/>
              <a:t>Conferenceon</a:t>
            </a:r>
            <a:r>
              <a:rPr altLang="zh-CN" dirty="0" sz="1400" lang="en-US"/>
              <a:t>, pages 53–60. IEEE, 2009.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[6]  C. </a:t>
            </a:r>
            <a:r>
              <a:rPr altLang="zh-CN" dirty="0" sz="1400" lang="en-US" err="1"/>
              <a:t>Farabet</a:t>
            </a:r>
            <a:r>
              <a:rPr altLang="zh-CN" dirty="0" sz="1400" lang="en-US"/>
              <a:t>, C. Poulet, J. Y. Han, and Y. </a:t>
            </a:r>
            <a:r>
              <a:rPr altLang="zh-CN" dirty="0" sz="1400" lang="en-US" err="1"/>
              <a:t>LeCun</a:t>
            </a:r>
            <a:r>
              <a:rPr altLang="zh-CN" dirty="0" sz="1400" lang="en-US"/>
              <a:t>. </a:t>
            </a:r>
            <a:r>
              <a:rPr altLang="zh-CN" dirty="0" sz="1400" lang="en-US" err="1"/>
              <a:t>Cnp</a:t>
            </a:r>
            <a:r>
              <a:rPr altLang="zh-CN" dirty="0" sz="1400" lang="en-US"/>
              <a:t>: An </a:t>
            </a:r>
            <a:r>
              <a:rPr altLang="zh-CN" dirty="0" sz="1400" lang="en-US" err="1"/>
              <a:t>fpga</a:t>
            </a:r>
            <a:r>
              <a:rPr altLang="zh-CN" dirty="0" sz="1400" lang="en-US"/>
              <a:t>-based processor for convolutional networks. </a:t>
            </a:r>
            <a:r>
              <a:rPr altLang="zh-CN" dirty="0" sz="1400" lang="en-US" err="1"/>
              <a:t>InField</a:t>
            </a:r>
            <a:r>
              <a:rPr altLang="zh-CN" dirty="0" sz="1400" lang="en-US"/>
              <a:t> Programmable Logic and Applications, 2009. FPL 2009. 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[7]  S. </a:t>
            </a:r>
            <a:r>
              <a:rPr altLang="zh-CN" dirty="0" sz="1400" lang="en-US" err="1"/>
              <a:t>Cadambi</a:t>
            </a:r>
            <a:r>
              <a:rPr altLang="zh-CN" dirty="0" sz="1400" lang="en-US"/>
              <a:t>, A. Majumdar, M. Becchi, S. Chakradhar, and H. P. Graf. A programmable parallel accelerator </a:t>
            </a:r>
            <a:r>
              <a:rPr altLang="zh-CN" dirty="0" sz="1400" lang="en-US" err="1"/>
              <a:t>forlearning</a:t>
            </a:r>
            <a:r>
              <a:rPr altLang="zh-CN" dirty="0" sz="1400" lang="en-US"/>
              <a:t> and classification. In Proceedings of the 19th international conference on Parallel architectures </a:t>
            </a:r>
            <a:r>
              <a:rPr altLang="zh-CN" dirty="0" sz="1400" lang="en-US" err="1"/>
              <a:t>andcompilation</a:t>
            </a:r>
            <a:r>
              <a:rPr altLang="zh-CN" dirty="0" sz="1400" lang="en-US"/>
              <a:t> techniques, pages 273–284. ACM, 2010</a:t>
            </a:r>
          </a:p>
          <a:p>
            <a:pPr algn="l">
              <a:spcAft>
                <a:spcPts val="1200"/>
              </a:spcAft>
            </a:pPr>
            <a:r>
              <a:rPr altLang="zh-CN" dirty="0" sz="1400" lang="en-US"/>
              <a:t>[8]   S. Chakradhar, M. </a:t>
            </a:r>
            <a:r>
              <a:rPr altLang="zh-CN" dirty="0" sz="1400" lang="en-US" err="1"/>
              <a:t>Sankaradas</a:t>
            </a:r>
            <a:r>
              <a:rPr altLang="zh-CN" dirty="0" sz="1400" lang="en-US"/>
              <a:t>, V. </a:t>
            </a:r>
            <a:r>
              <a:rPr altLang="zh-CN" dirty="0" sz="1400" lang="en-US" err="1"/>
              <a:t>Jakkula</a:t>
            </a:r>
            <a:r>
              <a:rPr altLang="zh-CN" dirty="0" sz="1400" lang="en-US"/>
              <a:t>, and S. </a:t>
            </a:r>
            <a:r>
              <a:rPr altLang="zh-CN" dirty="0" sz="1400" lang="en-US" err="1"/>
              <a:t>Cadambi</a:t>
            </a:r>
            <a:r>
              <a:rPr altLang="zh-CN" dirty="0" sz="1400" lang="en-US"/>
              <a:t>. A dynamically configurable coprocessor for convolutional neural networks. In ACM </a:t>
            </a:r>
            <a:r>
              <a:rPr altLang="zh-CN" dirty="0" sz="1400" lang="en-US" err="1"/>
              <a:t>SIGARCH</a:t>
            </a:r>
            <a:r>
              <a:rPr altLang="zh-CN" dirty="0" sz="1400" lang="en-US"/>
              <a:t> Computer Architecture News , volume 38, pages 247–257. ACM, 2010.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Rectangle 6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838200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81" name="Picture 8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711" name="标题 1"/>
          <p:cNvSpPr>
            <a:spLocks noGrp="1"/>
          </p:cNvSpPr>
          <p:nvPr>
            <p:ph type="ctrTitle"/>
          </p:nvPr>
        </p:nvSpPr>
        <p:spPr>
          <a:xfrm>
            <a:off x="2726432" y="1908313"/>
            <a:ext cx="6739136" cy="2401294"/>
          </a:xfrm>
        </p:spPr>
        <p:txBody>
          <a:bodyPr anchor="b">
            <a:normAutofit/>
          </a:bodyPr>
          <a:p>
            <a:pPr>
              <a:spcBef>
                <a:spcPts val="1200"/>
              </a:spcBef>
              <a:spcAft>
                <a:spcPts val="1200"/>
              </a:spcAft>
            </a:pPr>
            <a:r>
              <a:rPr altLang="en-US" dirty="0" sz="6600" lang="zh-CN">
                <a:solidFill>
                  <a:srgbClr val="FFFFFF"/>
                </a:solidFill>
              </a:rPr>
              <a:t>感谢您的聆听！</a:t>
            </a:r>
            <a:br>
              <a:rPr altLang="zh-CN" dirty="0" sz="6600" lang="en-US">
                <a:solidFill>
                  <a:srgbClr val="FFFFFF"/>
                </a:solidFill>
              </a:rPr>
            </a:br>
            <a:r>
              <a:rPr altLang="zh-CN" dirty="0" sz="6600" lang="en-US">
                <a:solidFill>
                  <a:srgbClr val="FFFFFF"/>
                </a:solidFill>
              </a:rPr>
              <a:t>Q&amp;A</a:t>
            </a:r>
            <a:endParaRPr altLang="en-US" dirty="0" sz="6600"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ectangle 6"/>
          <p:cNvSpPr>
            <a:spLocks noChangeAspect="1" noMove="1" noResize="1" noRot="1" noGrp="1" noAdjustHandles="1" noEditPoints="1" noChangeArrowheads="1" noChangeShapeType="1" noTextEdit="1"/>
          </p:cNvSpPr>
          <p:nvPr/>
        </p:nvSpPr>
        <p:spPr>
          <a:xfrm>
            <a:off x="475488" y="0"/>
            <a:ext cx="10910292" cy="6858000"/>
          </a:xfrm>
          <a:prstGeom prst="rect"/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7" name="标题 1"/>
          <p:cNvSpPr>
            <a:spLocks noGrp="1"/>
          </p:cNvSpPr>
          <p:nvPr>
            <p:ph type="ctrTitle"/>
          </p:nvPr>
        </p:nvSpPr>
        <p:spPr>
          <a:xfrm>
            <a:off x="3043403" y="1794281"/>
            <a:ext cx="6105194" cy="2031055"/>
          </a:xfrm>
        </p:spPr>
        <p:txBody>
          <a:bodyPr>
            <a:normAutofit/>
          </a:bodyPr>
          <a:p>
            <a:r>
              <a:rPr altLang="zh-CN" dirty="0" lang="en-US">
                <a:solidFill>
                  <a:srgbClr val="FFFFFF"/>
                </a:solidFill>
              </a:rPr>
              <a:t>CPU</a:t>
            </a:r>
            <a:r>
              <a:rPr altLang="en-US" dirty="0" lang="zh-CN">
                <a:solidFill>
                  <a:srgbClr val="FFFFFF"/>
                </a:solidFill>
              </a:rPr>
              <a:t>设计</a:t>
            </a:r>
          </a:p>
        </p:txBody>
      </p:sp>
      <p:pic>
        <p:nvPicPr>
          <p:cNvPr id="2097155" name="Picture 8" descr="图片包含 轮廓  已生成极高可信度的说明"/>
          <p:cNvPicPr>
            <a:picLocks noChangeAspect="1" noMove="1" noResize="1" noRot="1" noGrp="1" noAdjustHandles="1" noEditPoints="1" noChangeArrowheads="1" noChangeShapeType="1" noCrop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文本框 2"/>
          <p:cNvSpPr txBox="1"/>
          <p:nvPr/>
        </p:nvSpPr>
        <p:spPr>
          <a:xfrm>
            <a:off x="0" y="150204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4400" lang="zh-CN">
                <a:solidFill>
                  <a:srgbClr val="0070C0"/>
                </a:solidFill>
              </a:rPr>
              <a:t>总体设计概述</a:t>
            </a:r>
          </a:p>
        </p:txBody>
      </p:sp>
      <p:sp>
        <p:nvSpPr>
          <p:cNvPr id="1048605" name="文本框 3"/>
          <p:cNvSpPr txBox="1"/>
          <p:nvPr/>
        </p:nvSpPr>
        <p:spPr>
          <a:xfrm>
            <a:off x="341701" y="1993374"/>
            <a:ext cx="10623148" cy="2682241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en-US" dirty="0" sz="2400" lang="zh-CN"/>
              <a:t>参考</a:t>
            </a:r>
            <a:r>
              <a:rPr altLang="zh-CN" dirty="0" sz="2400" lang="en-US"/>
              <a:t>MIPS32r1</a:t>
            </a:r>
            <a:r>
              <a:rPr altLang="en-US" dirty="0" sz="2400" lang="zh-CN"/>
              <a:t>，实现大赛要求的</a:t>
            </a:r>
            <a:r>
              <a:rPr altLang="zh-CN" dirty="0" sz="2400" lang="en-US"/>
              <a:t>57</a:t>
            </a:r>
            <a:r>
              <a:rPr altLang="en-US" dirty="0" sz="2400" lang="zh-CN"/>
              <a:t>条指令，以及</a:t>
            </a:r>
            <a:r>
              <a:rPr altLang="zh-CN" dirty="0" sz="2400" lang="en-US"/>
              <a:t>7</a:t>
            </a:r>
            <a:r>
              <a:rPr altLang="en-US" dirty="0" sz="2400" lang="zh-CN"/>
              <a:t>种异常处理</a:t>
            </a: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zh-CN" dirty="0" sz="2400" lang="en-US"/>
              <a:t>CPU</a:t>
            </a:r>
            <a:r>
              <a:rPr altLang="en-US" dirty="0" sz="2400" lang="zh-CN"/>
              <a:t>使用</a:t>
            </a:r>
            <a:r>
              <a:rPr altLang="zh-CN" dirty="0" sz="2400" lang="en-US">
                <a:solidFill>
                  <a:srgbClr val="FF0000"/>
                </a:solidFill>
              </a:rPr>
              <a:t>7</a:t>
            </a:r>
            <a:r>
              <a:rPr altLang="en-US" dirty="0" sz="2400" lang="zh-CN">
                <a:solidFill>
                  <a:srgbClr val="FF0000"/>
                </a:solidFill>
              </a:rPr>
              <a:t>级流水线</a:t>
            </a:r>
            <a:endParaRPr altLang="zh-CN" dirty="0" sz="2400"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3"/>
          <p:cNvSpPr txBox="1"/>
          <p:nvPr/>
        </p:nvSpPr>
        <p:spPr>
          <a:xfrm>
            <a:off x="0" y="106532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4400" lang="en-US">
                <a:solidFill>
                  <a:srgbClr val="0070C0"/>
                </a:solidFill>
              </a:rPr>
              <a:t>CPU</a:t>
            </a:r>
            <a:r>
              <a:rPr altLang="en-US" b="1" dirty="0" sz="4400" lang="zh-CN">
                <a:solidFill>
                  <a:srgbClr val="0070C0"/>
                </a:solidFill>
              </a:rPr>
              <a:t>架构设计</a:t>
            </a:r>
          </a:p>
        </p:txBody>
      </p:sp>
      <p:pic>
        <p:nvPicPr>
          <p:cNvPr id="209715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70062" y="773665"/>
            <a:ext cx="10281036" cy="5787198"/>
          </a:xfrm>
          <a:prstGeom prst="rect"/>
        </p:spPr>
      </p:pic>
      <p:sp>
        <p:nvSpPr>
          <p:cNvPr id="1048610" name="矩形 4"/>
          <p:cNvSpPr/>
          <p:nvPr/>
        </p:nvSpPr>
        <p:spPr>
          <a:xfrm>
            <a:off x="3831220" y="1956122"/>
            <a:ext cx="7789762" cy="902825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52" name="组合 7"/>
          <p:cNvGrpSpPr/>
          <p:nvPr/>
        </p:nvGrpSpPr>
        <p:grpSpPr>
          <a:xfrm>
            <a:off x="833120" y="2687880"/>
            <a:ext cx="8768080" cy="1589480"/>
            <a:chOff x="833120" y="2687880"/>
            <a:chExt cx="8768080" cy="1589480"/>
          </a:xfrm>
        </p:grpSpPr>
        <p:sp>
          <p:nvSpPr>
            <p:cNvPr id="1048611" name="矩形 5"/>
            <p:cNvSpPr/>
            <p:nvPr/>
          </p:nvSpPr>
          <p:spPr>
            <a:xfrm>
              <a:off x="833120" y="2773680"/>
              <a:ext cx="2428240" cy="1503680"/>
            </a:xfrm>
            <a:prstGeom prst="rect"/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12" name="矩形 6"/>
            <p:cNvSpPr/>
            <p:nvPr/>
          </p:nvSpPr>
          <p:spPr>
            <a:xfrm>
              <a:off x="7172960" y="2687880"/>
              <a:ext cx="2428240" cy="1589480"/>
            </a:xfrm>
            <a:prstGeom prst="rect"/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sp>
        <p:nvSpPr>
          <p:cNvPr id="1048613" name="矩形 8"/>
          <p:cNvSpPr/>
          <p:nvPr/>
        </p:nvSpPr>
        <p:spPr>
          <a:xfrm>
            <a:off x="1097280" y="4277360"/>
            <a:ext cx="8519160" cy="124968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1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3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0" grpId="0" animBg="1"/>
      <p:bldP spid="1048610" grpId="1" animBg="1"/>
      <p:bldP spid="1048613" grpId="0" animBg="1"/>
      <p:bldP spid="10486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文本框 1"/>
          <p:cNvSpPr txBox="1"/>
          <p:nvPr/>
        </p:nvSpPr>
        <p:spPr>
          <a:xfrm>
            <a:off x="0" y="154195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4400" lang="en-US">
                <a:solidFill>
                  <a:srgbClr val="0070C0"/>
                </a:solidFill>
              </a:rPr>
              <a:t>Buffer</a:t>
            </a:r>
            <a:r>
              <a:rPr altLang="en-US" b="1" dirty="0" sz="4400" lang="zh-CN">
                <a:solidFill>
                  <a:srgbClr val="0070C0"/>
                </a:solidFill>
              </a:rPr>
              <a:t>缓冲模块</a:t>
            </a:r>
          </a:p>
        </p:txBody>
      </p:sp>
      <p:sp>
        <p:nvSpPr>
          <p:cNvPr id="1048618" name="文本框 2"/>
          <p:cNvSpPr txBox="1"/>
          <p:nvPr/>
        </p:nvSpPr>
        <p:spPr>
          <a:xfrm>
            <a:off x="328868" y="2101323"/>
            <a:ext cx="5005836" cy="2246769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保证取值不被中断</a:t>
            </a: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确保指令与地址之间的数据对应性</a:t>
            </a: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endParaRPr altLang="zh-CN" dirty="0" sz="2000" lang="en-US"/>
          </a:p>
          <a:p>
            <a:pPr indent="-342900" marL="342900">
              <a:buFont typeface="Wingdings" panose="05000000000000000000" pitchFamily="2" charset="2"/>
              <a:buChar char="l"/>
            </a:pPr>
            <a:r>
              <a:rPr altLang="en-US" dirty="0" sz="2000" lang="zh-CN"/>
              <a:t>流水线暂停过程中缓存数据</a:t>
            </a:r>
            <a:endParaRPr altLang="zh-CN" dirty="0" sz="2000" lang="en-US"/>
          </a:p>
        </p:txBody>
      </p:sp>
      <p:pic>
        <p:nvPicPr>
          <p:cNvPr id="2097157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717944" y="914400"/>
            <a:ext cx="6145188" cy="5083558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文本框 1"/>
          <p:cNvSpPr txBox="1"/>
          <p:nvPr/>
        </p:nvSpPr>
        <p:spPr>
          <a:xfrm>
            <a:off x="0" y="118459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4400" lang="en-US">
                <a:solidFill>
                  <a:srgbClr val="0070C0"/>
                </a:solidFill>
              </a:rPr>
              <a:t>CACHE</a:t>
            </a:r>
            <a:r>
              <a:rPr altLang="en-US" b="1" dirty="0" sz="4400" lang="zh-CN">
                <a:solidFill>
                  <a:srgbClr val="0070C0"/>
                </a:solidFill>
              </a:rPr>
              <a:t>高速缓存</a:t>
            </a:r>
          </a:p>
        </p:txBody>
      </p:sp>
      <p:sp>
        <p:nvSpPr>
          <p:cNvPr id="1048623" name="文本框 2"/>
          <p:cNvSpPr txBox="1"/>
          <p:nvPr/>
        </p:nvSpPr>
        <p:spPr>
          <a:xfrm>
            <a:off x="234515" y="1772513"/>
            <a:ext cx="5824541" cy="3139441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指令</a:t>
            </a:r>
            <a:r>
              <a:rPr altLang="zh-CN" dirty="0" sz="2000" lang="en-US"/>
              <a:t>CACHE</a:t>
            </a:r>
            <a:r>
              <a:rPr altLang="en-US" dirty="0" sz="2000" lang="zh-CN"/>
              <a:t>，数据</a:t>
            </a:r>
            <a:r>
              <a:rPr altLang="zh-CN" dirty="0" sz="2000" lang="en-US"/>
              <a:t>CACHE</a:t>
            </a:r>
            <a:r>
              <a:rPr altLang="en-US" dirty="0" sz="2000" lang="zh-CN"/>
              <a:t>都为</a:t>
            </a:r>
            <a:r>
              <a:rPr altLang="zh-CN" dirty="0" sz="2000" lang="en-US"/>
              <a:t>32K</a:t>
            </a:r>
            <a:r>
              <a:rPr altLang="en-US" dirty="0" sz="2000" lang="zh-CN"/>
              <a:t>，采用直接映射</a:t>
            </a:r>
            <a:endParaRPr altLang="zh-CN" dirty="0" sz="2000" lang="en-US"/>
          </a:p>
          <a:p>
            <a:pPr indent="-342900" marL="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altLang="zh-CN" dirty="0" sz="2000" lang="en-US"/>
              <a:t>CACHE</a:t>
            </a:r>
            <a:r>
              <a:rPr altLang="en-US" dirty="0" sz="2000" lang="zh-CN"/>
              <a:t>接口为</a:t>
            </a:r>
            <a:r>
              <a:rPr altLang="zh-CN" dirty="0" sz="2000" lang="en-US" err="1"/>
              <a:t>sram</a:t>
            </a:r>
            <a:r>
              <a:rPr altLang="en-US" dirty="0" sz="2000" lang="zh-CN"/>
              <a:t>总线</a:t>
            </a:r>
            <a:endParaRPr altLang="zh-CN" dirty="0" sz="2000" lang="en-US"/>
          </a:p>
          <a:p>
            <a:pPr indent="-342900" marL="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若命中，</a:t>
            </a:r>
            <a:r>
              <a:rPr altLang="zh-CN" dirty="0" sz="2000" lang="en-US"/>
              <a:t>ICACHE</a:t>
            </a:r>
            <a:r>
              <a:rPr altLang="en-US" dirty="0" sz="2000" lang="zh-CN"/>
              <a:t>在当前周期返回数据到</a:t>
            </a:r>
            <a:r>
              <a:rPr altLang="zh-CN" dirty="0" sz="2000" lang="en-US"/>
              <a:t>buffer</a:t>
            </a:r>
            <a:r>
              <a:rPr altLang="en-US" dirty="0" sz="2000" lang="zh-CN"/>
              <a:t>，</a:t>
            </a:r>
            <a:r>
              <a:rPr altLang="zh-CN" dirty="0" sz="2000" lang="en-US"/>
              <a:t>DCACHE</a:t>
            </a:r>
            <a:r>
              <a:rPr altLang="en-US" dirty="0" sz="2000" lang="zh-CN"/>
              <a:t>在下一周期返回数据给取数第二阶段</a:t>
            </a:r>
            <a:endParaRPr altLang="zh-CN" dirty="0" sz="2000" lang="en-US"/>
          </a:p>
          <a:p>
            <a:pPr indent="-342900" marL="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若不命中，使用</a:t>
            </a:r>
            <a:r>
              <a:rPr altLang="zh-CN" dirty="0" sz="2000" lang="en-US" err="1"/>
              <a:t>axi</a:t>
            </a:r>
            <a:r>
              <a:rPr altLang="en-US" dirty="0" sz="2000" lang="zh-CN"/>
              <a:t>协议中的回环突发，加载</a:t>
            </a:r>
            <a:r>
              <a:rPr altLang="zh-CN" dirty="0" sz="2000" lang="en-US"/>
              <a:t>CACHE</a:t>
            </a:r>
            <a:r>
              <a:rPr altLang="en-US" dirty="0" sz="2000" lang="zh-CN"/>
              <a:t>行（</a:t>
            </a:r>
            <a:r>
              <a:rPr altLang="zh-CN" dirty="0" sz="2000" lang="en-US"/>
              <a:t>16*32</a:t>
            </a:r>
            <a:r>
              <a:rPr altLang="en-US" dirty="0" sz="2000" lang="zh-CN"/>
              <a:t>）</a:t>
            </a:r>
            <a:endParaRPr altLang="zh-CN" dirty="0" sz="2000" lang="en-US"/>
          </a:p>
          <a:p>
            <a:pPr indent="-342900" marL="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altLang="en-US" dirty="0" sz="2000" lang="zh-CN"/>
              <a:t>缓存策略使用写通、非写分配</a:t>
            </a:r>
            <a:endParaRPr altLang="zh-CN" dirty="0" sz="2000" lang="en-US"/>
          </a:p>
        </p:txBody>
      </p:sp>
      <p:pic>
        <p:nvPicPr>
          <p:cNvPr id="2097158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06881" y="1041169"/>
            <a:ext cx="5321702" cy="4766858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文本框 3"/>
          <p:cNvSpPr txBox="1"/>
          <p:nvPr/>
        </p:nvSpPr>
        <p:spPr>
          <a:xfrm>
            <a:off x="0" y="146167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4400" lang="en-US">
                <a:solidFill>
                  <a:srgbClr val="0070C0"/>
                </a:solidFill>
              </a:rPr>
              <a:t>CACHE</a:t>
            </a:r>
            <a:r>
              <a:rPr altLang="en-US" b="1" dirty="0" sz="4400" lang="zh-CN">
                <a:solidFill>
                  <a:srgbClr val="0070C0"/>
                </a:solidFill>
              </a:rPr>
              <a:t>状态机</a:t>
            </a:r>
          </a:p>
        </p:txBody>
      </p:sp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35333" y="1625600"/>
            <a:ext cx="4597394" cy="4145320"/>
          </a:xfrm>
          <a:prstGeom prst="rect"/>
        </p:spPr>
      </p:pic>
      <p:pic>
        <p:nvPicPr>
          <p:cNvPr id="2097160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613236" y="281403"/>
            <a:ext cx="4878175" cy="6246156"/>
          </a:xfrm>
          <a:prstGeom prst="rect"/>
        </p:spPr>
      </p:pic>
      <p:sp>
        <p:nvSpPr>
          <p:cNvPr id="1048625" name="矩形 4"/>
          <p:cNvSpPr/>
          <p:nvPr/>
        </p:nvSpPr>
        <p:spPr>
          <a:xfrm>
            <a:off x="8595360" y="3992880"/>
            <a:ext cx="995680" cy="914400"/>
          </a:xfrm>
          <a:prstGeom prst="rect"/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60" name="组合 7"/>
          <p:cNvGrpSpPr/>
          <p:nvPr/>
        </p:nvGrpSpPr>
        <p:grpSpPr>
          <a:xfrm>
            <a:off x="7386320" y="711200"/>
            <a:ext cx="3474720" cy="914400"/>
            <a:chOff x="7386320" y="711200"/>
            <a:chExt cx="3474720" cy="914400"/>
          </a:xfrm>
        </p:grpSpPr>
        <p:sp>
          <p:nvSpPr>
            <p:cNvPr id="1048626" name="矩形 5"/>
            <p:cNvSpPr/>
            <p:nvPr/>
          </p:nvSpPr>
          <p:spPr>
            <a:xfrm>
              <a:off x="7386320" y="711200"/>
              <a:ext cx="995680" cy="914400"/>
            </a:xfrm>
            <a:prstGeom prst="rect"/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27" name="矩形 6"/>
            <p:cNvSpPr/>
            <p:nvPr/>
          </p:nvSpPr>
          <p:spPr>
            <a:xfrm>
              <a:off x="9865360" y="711200"/>
              <a:ext cx="995680" cy="914400"/>
            </a:xfrm>
            <a:prstGeom prst="rect"/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9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5" grpId="0" animBg="1"/>
      <p:bldP spid="10486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文本框 2"/>
          <p:cNvSpPr txBox="1"/>
          <p:nvPr/>
        </p:nvSpPr>
        <p:spPr>
          <a:xfrm>
            <a:off x="1" y="168504"/>
            <a:ext cx="12192000" cy="7694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4400" lang="en-US">
                <a:solidFill>
                  <a:srgbClr val="0070C0"/>
                </a:solidFill>
              </a:rPr>
              <a:t>SRAM_TO_AXI</a:t>
            </a:r>
            <a:r>
              <a:rPr altLang="en-US" b="1" dirty="0" sz="4400" lang="zh-CN">
                <a:solidFill>
                  <a:srgbClr val="0070C0"/>
                </a:solidFill>
              </a:rPr>
              <a:t>转换桥</a:t>
            </a:r>
          </a:p>
        </p:txBody>
      </p:sp>
      <p:sp>
        <p:nvSpPr>
          <p:cNvPr id="1048632" name="文本框 4"/>
          <p:cNvSpPr txBox="1"/>
          <p:nvPr/>
        </p:nvSpPr>
        <p:spPr>
          <a:xfrm>
            <a:off x="242237" y="1863184"/>
            <a:ext cx="9815366" cy="2123441"/>
          </a:xfrm>
          <a:prstGeom prst="rect"/>
          <a:noFill/>
        </p:spPr>
        <p:txBody>
          <a:bodyPr rtlCol="0" wrap="square">
            <a:spAutoFit/>
          </a:bodyPr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en-US" dirty="0" sz="2400" lang="zh-CN"/>
              <a:t>充分利用了</a:t>
            </a:r>
            <a:r>
              <a:rPr altLang="zh-CN" dirty="0" sz="2400" lang="en-US" err="1"/>
              <a:t>axi</a:t>
            </a:r>
            <a:r>
              <a:rPr altLang="en-US" dirty="0" sz="2400" lang="zh-CN"/>
              <a:t>中读写通道分开的特性</a:t>
            </a: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en-US" dirty="0" sz="2400" lang="zh-CN"/>
              <a:t>转换效率高</a:t>
            </a: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en-US" dirty="0" sz="2400" lang="zh-CN"/>
              <a:t>使用</a:t>
            </a:r>
            <a:r>
              <a:rPr altLang="zh-CN" dirty="0" sz="2400" lang="en-US"/>
              <a:t>writing</a:t>
            </a:r>
            <a:r>
              <a:rPr altLang="en-US" dirty="0" sz="2400" lang="zh-CN"/>
              <a:t>状态机</a:t>
            </a:r>
            <a:endParaRPr altLang="zh-CN" dirty="0" sz="2400" lang="en-US"/>
          </a:p>
          <a:p>
            <a:pPr indent="-342900" marL="3429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altLang="en-US" dirty="0" sz="2400" lang="zh-CN"/>
              <a:t>支持</a:t>
            </a:r>
            <a:r>
              <a:rPr altLang="zh-CN" dirty="0" sz="2400" lang="en-US" err="1"/>
              <a:t>ar</a:t>
            </a:r>
            <a:r>
              <a:rPr altLang="en-US" dirty="0" sz="2400" lang="zh-CN"/>
              <a:t>通道的</a:t>
            </a:r>
            <a:r>
              <a:rPr altLang="zh-CN" dirty="0" sz="2400" lang="en-US"/>
              <a:t>burst</a:t>
            </a:r>
            <a:r>
              <a:rPr altLang="en-US" dirty="0" sz="2400" lang="zh-CN"/>
              <a:t>传输</a:t>
            </a:r>
            <a:endParaRPr altLang="zh-CN" dirty="0" sz="240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SOC设计</dc:title>
  <dc:creator>zong hua</dc:creator>
  <cp:lastModifiedBy>zong hua</cp:lastModifiedBy>
  <dcterms:created xsi:type="dcterms:W3CDTF">2018-09-18T11:30:46Z</dcterms:created>
  <dcterms:modified xsi:type="dcterms:W3CDTF">2018-09-26T05:42:00Z</dcterms:modified>
</cp:coreProperties>
</file>